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535" userDrawn="1">
          <p15:clr>
            <a:srgbClr val="A4A3A4"/>
          </p15:clr>
        </p15:guide>
        <p15:guide id="2" orient="horz" pos="134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4588"/>
    <p:restoredTop sz="86442"/>
  </p:normalViewPr>
  <p:slideViewPr>
    <p:cSldViewPr snapToGrid="0" snapToObjects="1">
      <p:cViewPr>
        <p:scale>
          <a:sx n="43" d="100"/>
          <a:sy n="43" d="100"/>
        </p:scale>
        <p:origin x="1128" y="-312"/>
      </p:cViewPr>
      <p:guideLst>
        <p:guide pos="9535"/>
        <p:guide orient="horz" pos="13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png"/><Relationship Id="rId6" Type="http://schemas.openxmlformats.org/officeDocument/2006/relationships/image" Target="../media/image5.tiff"/><Relationship Id="rId7" Type="http://schemas.openxmlformats.org/officeDocument/2006/relationships/image" Target="../media/image6.png"/><Relationship Id="rId8" Type="http://schemas.microsoft.com/office/2007/relationships/hdphoto" Target="../media/hdphoto1.wdp"/><Relationship Id="rId9" Type="http://schemas.openxmlformats.org/officeDocument/2006/relationships/image" Target="../media/image7.tiff"/><Relationship Id="rId10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chemeClr val="tx1">
                <a:lumMod val="75000"/>
                <a:lumOff val="2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Connector 53"/>
          <p:cNvCxnSpPr>
            <a:endCxn id="33" idx="4"/>
          </p:cNvCxnSpPr>
          <p:nvPr/>
        </p:nvCxnSpPr>
        <p:spPr>
          <a:xfrm flipV="1">
            <a:off x="17027071" y="29444214"/>
            <a:ext cx="7516389" cy="462147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endCxn id="33" idx="2"/>
          </p:cNvCxnSpPr>
          <p:nvPr/>
        </p:nvCxnSpPr>
        <p:spPr>
          <a:xfrm flipV="1">
            <a:off x="17027071" y="25511143"/>
            <a:ext cx="3322473" cy="6719871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20349544" y="21578072"/>
            <a:ext cx="8387831" cy="7866142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2040" y="1241950"/>
            <a:ext cx="22071132" cy="2537092"/>
          </a:xfrm>
        </p:spPr>
        <p:txBody>
          <a:bodyPr>
            <a:noAutofit/>
          </a:bodyPr>
          <a:lstStyle/>
          <a:p>
            <a:r>
              <a:rPr lang="en-US" sz="14900" b="1" dirty="0" smtClean="0">
                <a:solidFill>
                  <a:schemeClr val="bg1"/>
                </a:solidFill>
              </a:rPr>
              <a:t>ALGORITHMS IN HARDWARE</a:t>
            </a:r>
            <a:endParaRPr lang="en-US" sz="149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2040" y="7658512"/>
            <a:ext cx="10605581" cy="6917792"/>
          </a:xfrm>
        </p:spPr>
        <p:txBody>
          <a:bodyPr>
            <a:no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</a:rPr>
              <a:t>Abstract</a:t>
            </a:r>
            <a:endParaRPr lang="en-US" sz="36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application of cryptographic algorithms in hardware is utilized for security and performance reasons in various public-key </a:t>
            </a:r>
            <a:r>
              <a:rPr lang="en-US" sz="3200" dirty="0" smtClean="0">
                <a:solidFill>
                  <a:schemeClr val="bg1"/>
                </a:solidFill>
              </a:rPr>
              <a:t>cryptosystems. </a:t>
            </a:r>
            <a:r>
              <a:rPr lang="en-US" sz="3200" dirty="0">
                <a:solidFill>
                  <a:schemeClr val="bg1"/>
                </a:solidFill>
              </a:rPr>
              <a:t>The overall aim of the project is to implement algorithms in hardware. The design of the algorithm and logic circuit for a systolic system for </a:t>
            </a:r>
            <a:r>
              <a:rPr lang="en-US" sz="3200" dirty="0" smtClean="0">
                <a:solidFill>
                  <a:schemeClr val="bg1"/>
                </a:solidFill>
              </a:rPr>
              <a:t>modular multiplication and </a:t>
            </a:r>
            <a:r>
              <a:rPr lang="en-US" sz="3200" dirty="0">
                <a:solidFill>
                  <a:schemeClr val="bg1"/>
                </a:solidFill>
              </a:rPr>
              <a:t>exponentiation has been defined by Kornerup </a:t>
            </a:r>
            <a:r>
              <a:rPr lang="en-US" sz="3200" dirty="0" smtClean="0">
                <a:solidFill>
                  <a:schemeClr val="bg1"/>
                </a:solidFill>
              </a:rPr>
              <a:t>in </a:t>
            </a:r>
            <a:r>
              <a:rPr lang="en-US" sz="3200" i="1" dirty="0">
                <a:solidFill>
                  <a:schemeClr val="bg1"/>
                </a:solidFill>
              </a:rPr>
              <a:t>A Systolic, Linear-Array Multiplier for a Class of Right-Shift </a:t>
            </a:r>
            <a:r>
              <a:rPr lang="en-US" sz="3200" i="1" dirty="0" smtClean="0">
                <a:solidFill>
                  <a:schemeClr val="bg1"/>
                </a:solidFill>
              </a:rPr>
              <a:t>Algorithms</a:t>
            </a:r>
            <a:r>
              <a:rPr lang="en-US" sz="3200" dirty="0" smtClean="0">
                <a:solidFill>
                  <a:schemeClr val="bg1"/>
                </a:solidFill>
              </a:rPr>
              <a:t>. </a:t>
            </a:r>
            <a:r>
              <a:rPr lang="en-US" sz="3200" dirty="0">
                <a:solidFill>
                  <a:schemeClr val="bg1"/>
                </a:solidFill>
              </a:rPr>
              <a:t>In order to design </a:t>
            </a:r>
            <a:r>
              <a:rPr lang="en-US" sz="3200" dirty="0" smtClean="0">
                <a:solidFill>
                  <a:schemeClr val="bg1"/>
                </a:solidFill>
              </a:rPr>
              <a:t>these algorithms </a:t>
            </a:r>
            <a:r>
              <a:rPr lang="en-US" sz="3200" dirty="0">
                <a:solidFill>
                  <a:schemeClr val="bg1"/>
                </a:solidFill>
              </a:rPr>
              <a:t>in VHDL, some other functions were first developed. 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271171" y="41865053"/>
            <a:ext cx="17732870" cy="52754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  Simon Karing        •        Mathias Helsengren         </a:t>
            </a:r>
            <a:r>
              <a:rPr lang="en-US" sz="3200" dirty="0">
                <a:solidFill>
                  <a:schemeClr val="bg1"/>
                </a:solidFill>
              </a:rPr>
              <a:t>• </a:t>
            </a:r>
            <a:r>
              <a:rPr lang="en-US" sz="3200" dirty="0" smtClean="0">
                <a:solidFill>
                  <a:schemeClr val="bg1"/>
                </a:solidFill>
              </a:rPr>
              <a:t>       Mads </a:t>
            </a:r>
            <a:r>
              <a:rPr lang="en-US" sz="3200" dirty="0">
                <a:solidFill>
                  <a:schemeClr val="bg1"/>
                </a:solidFill>
              </a:rPr>
              <a:t>Riis </a:t>
            </a:r>
            <a:r>
              <a:rPr lang="en-US" sz="3200" dirty="0" smtClean="0">
                <a:solidFill>
                  <a:schemeClr val="bg1"/>
                </a:solidFill>
              </a:rPr>
              <a:t>Rasmussen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      •        Kim </a:t>
            </a:r>
            <a:r>
              <a:rPr lang="en-US" sz="3200" dirty="0">
                <a:solidFill>
                  <a:schemeClr val="bg1"/>
                </a:solidFill>
              </a:rPr>
              <a:t>Hoang </a:t>
            </a:r>
            <a:r>
              <a:rPr lang="en-US" sz="3200" dirty="0" smtClean="0">
                <a:solidFill>
                  <a:schemeClr val="bg1"/>
                </a:solidFill>
              </a:rPr>
              <a:t>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0899" y="39280446"/>
            <a:ext cx="7189865" cy="1921354"/>
          </a:xfrm>
          <a:prstGeom prst="rect">
            <a:avLst/>
          </a:prstGeom>
        </p:spPr>
      </p:pic>
      <p:sp>
        <p:nvSpPr>
          <p:cNvPr id="15" name="Subtitle 2"/>
          <p:cNvSpPr txBox="1">
            <a:spLocks/>
          </p:cNvSpPr>
          <p:nvPr/>
        </p:nvSpPr>
        <p:spPr>
          <a:xfrm>
            <a:off x="4102040" y="5122724"/>
            <a:ext cx="10605581" cy="2489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bg1"/>
                </a:solidFill>
              </a:rPr>
              <a:t>The Project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goal of this project is to present one such algorithm, a systolic modular exponentiation system, in VHDL on our FPGA board.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15584920" y="11675431"/>
            <a:ext cx="10605581" cy="4139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bg1"/>
                </a:solidFill>
              </a:rPr>
              <a:t>Conclusion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We encountered a wide degree of problems throughout our project. This included both software and hardware problems, some of which we were able to overcome. </a:t>
            </a:r>
            <a:r>
              <a:rPr lang="en-US" sz="3200" dirty="0" smtClean="0">
                <a:solidFill>
                  <a:schemeClr val="bg1"/>
                </a:solidFill>
              </a:rPr>
              <a:t>Despite </a:t>
            </a:r>
            <a:r>
              <a:rPr lang="en-US" sz="3200" dirty="0">
                <a:solidFill>
                  <a:schemeClr val="bg1"/>
                </a:solidFill>
              </a:rPr>
              <a:t>our best </a:t>
            </a:r>
            <a:r>
              <a:rPr lang="en-US" sz="3200" dirty="0" smtClean="0">
                <a:solidFill>
                  <a:schemeClr val="bg1"/>
                </a:solidFill>
              </a:rPr>
              <a:t>efforts at fixing a copying mechanism on the modular exponentiator, </a:t>
            </a:r>
            <a:r>
              <a:rPr lang="en-US" sz="3200" dirty="0">
                <a:solidFill>
                  <a:schemeClr val="bg1"/>
                </a:solidFill>
              </a:rPr>
              <a:t>and </a:t>
            </a:r>
            <a:r>
              <a:rPr lang="en-US" sz="3200" dirty="0" smtClean="0">
                <a:solidFill>
                  <a:schemeClr val="bg1"/>
                </a:solidFill>
              </a:rPr>
              <a:t>after </a:t>
            </a:r>
            <a:r>
              <a:rPr lang="en-US" sz="3200" dirty="0">
                <a:solidFill>
                  <a:schemeClr val="bg1"/>
                </a:solidFill>
              </a:rPr>
              <a:t>numerous hours and a great deal of testing, the systolic system for modular exponentiation was not a working construction. </a:t>
            </a:r>
          </a:p>
          <a:p>
            <a:pPr algn="l"/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15567591" y="5122724"/>
            <a:ext cx="10605581" cy="56593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 smtClean="0">
                <a:solidFill>
                  <a:schemeClr val="bg1"/>
                </a:solidFill>
              </a:rPr>
              <a:t>Method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In order to reach the projects goal, we familiarized ourselves with the hardware programming language VHDL, its function on the FPGA board, and Montgomery’s Residue (M-res) for modular arithmetic. </a:t>
            </a:r>
            <a:r>
              <a:rPr lang="en-US" sz="3200" dirty="0" smtClean="0">
                <a:solidFill>
                  <a:schemeClr val="bg1"/>
                </a:solidFill>
              </a:rPr>
              <a:t>VHDL stands </a:t>
            </a:r>
            <a:r>
              <a:rPr lang="en-US" sz="3200" dirty="0">
                <a:solidFill>
                  <a:schemeClr val="bg1"/>
                </a:solidFill>
              </a:rPr>
              <a:t>for Very High Speed Integrated Circuit Hardware Description </a:t>
            </a:r>
            <a:r>
              <a:rPr lang="en-US" sz="3200" dirty="0" smtClean="0">
                <a:solidFill>
                  <a:schemeClr val="bg1"/>
                </a:solidFill>
              </a:rPr>
              <a:t>Language and </a:t>
            </a:r>
            <a:r>
              <a:rPr lang="en-US" sz="3200" dirty="0">
                <a:solidFill>
                  <a:schemeClr val="bg1"/>
                </a:solidFill>
              </a:rPr>
              <a:t>FPGA stands for field-programmable gate </a:t>
            </a:r>
            <a:r>
              <a:rPr lang="en-US" sz="3200" dirty="0" smtClean="0">
                <a:solidFill>
                  <a:schemeClr val="bg1"/>
                </a:solidFill>
              </a:rPr>
              <a:t>arrays.</a:t>
            </a:r>
            <a:endParaRPr lang="en-US" sz="3200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Modular </a:t>
            </a:r>
            <a:r>
              <a:rPr lang="en-US" sz="3200" dirty="0" smtClean="0">
                <a:solidFill>
                  <a:schemeClr val="bg1"/>
                </a:solidFill>
              </a:rPr>
              <a:t>exponentiation uses M-res to allow hardware to work in parallel and optimize speed. </a:t>
            </a:r>
            <a:r>
              <a:rPr lang="en-US" sz="3200" dirty="0" smtClean="0">
                <a:solidFill>
                  <a:schemeClr val="bg1"/>
                </a:solidFill>
              </a:rPr>
              <a:t>To design a modular multiplier or exponentiator, the creation of other basic functions for logic design were first developed. These functions include flip flops, shift registers, and a full adder.</a:t>
            </a:r>
            <a:endParaRPr lang="en-US" sz="32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Subtitle 2"/>
              <p:cNvSpPr txBox="1">
                <a:spLocks/>
              </p:cNvSpPr>
              <p:nvPr/>
            </p:nvSpPr>
            <p:spPr>
              <a:xfrm>
                <a:off x="1877650" y="27958158"/>
                <a:ext cx="6392593" cy="722095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3027487" rtl="0" eaLnBrk="1" latinLnBrk="0" hangingPunct="1">
                  <a:lnSpc>
                    <a:spcPct val="90000"/>
                  </a:lnSpc>
                  <a:spcBef>
                    <a:spcPts val="3311"/>
                  </a:spcBef>
                  <a:buFont typeface="Arial" panose="020B0604020202020204" pitchFamily="34" charset="0"/>
                  <a:buNone/>
                  <a:defRPr sz="794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513743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6622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3027487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96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4541230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6054974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7568717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9082461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10596204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12109948" indent="0" algn="ctr" defTabSz="3027487" rtl="0" eaLnBrk="1" latinLnBrk="0" hangingPunct="1">
                  <a:lnSpc>
                    <a:spcPct val="90000"/>
                  </a:lnSpc>
                  <a:spcBef>
                    <a:spcPts val="1655"/>
                  </a:spcBef>
                  <a:buFont typeface="Arial" panose="020B0604020202020204" pitchFamily="34" charset="0"/>
                  <a:buNone/>
                  <a:defRPr sz="5297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3600" b="1" i="1" dirty="0" smtClean="0">
                    <a:solidFill>
                      <a:schemeClr val="bg1"/>
                    </a:solidFill>
                  </a:rPr>
                  <a:t>Systolic Modular Multiplier </a:t>
                </a:r>
                <a:r>
                  <a:rPr lang="en-US" sz="3600" b="1" i="1" dirty="0" smtClean="0">
                    <a:solidFill>
                      <a:schemeClr val="bg1"/>
                    </a:solidFill>
                  </a:rPr>
                  <a:t>Cell</a:t>
                </a:r>
              </a:p>
              <a:p>
                <a:pPr algn="just"/>
                <a:r>
                  <a:rPr lang="en-US" sz="3200" dirty="0" smtClean="0">
                    <a:solidFill>
                      <a:schemeClr val="bg1"/>
                    </a:solidFill>
                  </a:rPr>
                  <a:t>The </a:t>
                </a:r>
                <a:r>
                  <a:rPr lang="en-US" sz="3200" dirty="0" smtClean="0">
                    <a:solidFill>
                      <a:schemeClr val="bg1"/>
                    </a:solidFill>
                  </a:rPr>
                  <a:t>systolic modular </a:t>
                </a:r>
                <a:r>
                  <a:rPr lang="en-US" sz="3200" dirty="0" smtClean="0">
                    <a:solidFill>
                      <a:schemeClr val="bg1"/>
                    </a:solidFill>
                  </a:rPr>
                  <a:t>multiplier cell can be connected in a series to multiply larger numbers. The numbers are taken in binary and is also output in binary through a shift register</a:t>
                </a:r>
                <a:r>
                  <a:rPr lang="en-US" sz="3200" dirty="0" smtClean="0">
                    <a:solidFill>
                      <a:schemeClr val="bg1"/>
                    </a:solidFill>
                  </a:rPr>
                  <a:t>. The binary number inputs and outputs are in Montgomery’s residue. This residue is calculated as follows: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320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b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𝑎</m:t>
                            </m:r>
                          </m:e>
                        </m:d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𝑚</m:t>
                        </m:r>
                      </m:sub>
                      <m:sup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𝑟</m:t>
                        </m:r>
                      </m:sup>
                    </m:sSubSup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=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𝑎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∙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𝑟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𝑚𝑜𝑑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 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𝑚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where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𝑟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=</m:t>
                    </m:r>
                    <m:sSup>
                      <m:sSup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2</m:t>
                        </m:r>
                      </m:e>
                      <m:sup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𝑛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𝑏𝑖𝑡𝑠</m:t>
                        </m:r>
                      </m:sup>
                    </m:sSup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and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3200" b="0" i="0" smtClean="0">
                            <a:solidFill>
                              <a:schemeClr val="bg1"/>
                            </a:solidFill>
                            <a:latin typeface="Cambria Math" charset="0"/>
                          </a:rPr>
                          <m:t>gcd</m:t>
                        </m:r>
                      </m:fName>
                      <m:e>
                        <m:d>
                          <m:d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𝑚</m:t>
                            </m:r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,</m:t>
                            </m:r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 charset="0"/>
                              </a:rPr>
                              <m:t>𝑟</m:t>
                            </m:r>
                          </m:e>
                        </m:d>
                      </m:e>
                    </m:func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=1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.</a:t>
                </a:r>
                <a:endParaRPr lang="en-US" sz="3200" dirty="0">
                  <a:solidFill>
                    <a:schemeClr val="bg1"/>
                  </a:solidFill>
                </a:endParaRPr>
              </a:p>
              <a:p>
                <a:pPr algn="just"/>
                <a:r>
                  <a:rPr lang="en-US" sz="3200" dirty="0" smtClean="0">
                    <a:solidFill>
                      <a:schemeClr val="bg1"/>
                    </a:solidFill>
                  </a:rPr>
                  <a:t>The output goes to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𝑞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in the first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𝑛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cycles and then goes to the result shift register for the next 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𝑛</m:t>
                    </m:r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cycles.</a:t>
                </a:r>
              </a:p>
            </p:txBody>
          </p:sp>
        </mc:Choice>
        <mc:Fallback>
          <p:sp>
            <p:nvSpPr>
              <p:cNvPr id="24" name="Subtitle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7650" y="27958158"/>
                <a:ext cx="6392593" cy="7220958"/>
              </a:xfrm>
              <a:prstGeom prst="rect">
                <a:avLst/>
              </a:prstGeom>
              <a:blipFill rotWithShape="0">
                <a:blip r:embed="rId3"/>
                <a:stretch>
                  <a:fillRect l="-2383" t="-2025" r="-2383" b="-1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61302" y="23531811"/>
            <a:ext cx="8116445" cy="3652400"/>
          </a:xfrm>
          <a:prstGeom prst="rect">
            <a:avLst/>
          </a:prstGeom>
        </p:spPr>
      </p:pic>
      <p:sp>
        <p:nvSpPr>
          <p:cNvPr id="28" name="Subtitle 2"/>
          <p:cNvSpPr txBox="1">
            <a:spLocks/>
          </p:cNvSpPr>
          <p:nvPr/>
        </p:nvSpPr>
        <p:spPr>
          <a:xfrm>
            <a:off x="22518100" y="27167354"/>
            <a:ext cx="4050720" cy="17559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i="1" dirty="0" smtClean="0">
                <a:solidFill>
                  <a:schemeClr val="bg1"/>
                </a:solidFill>
              </a:rPr>
              <a:t>Full Adder</a:t>
            </a:r>
          </a:p>
          <a:p>
            <a:pPr algn="just"/>
            <a:r>
              <a:rPr lang="en-US" sz="2800" dirty="0" smtClean="0">
                <a:solidFill>
                  <a:schemeClr val="bg1"/>
                </a:solidFill>
              </a:rPr>
              <a:t>The full adder takes 3 inputs and gives 2 outputs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0" name="Subtitle 2"/>
          <p:cNvSpPr txBox="1">
            <a:spLocks/>
          </p:cNvSpPr>
          <p:nvPr/>
        </p:nvSpPr>
        <p:spPr>
          <a:xfrm>
            <a:off x="14003298" y="41201800"/>
            <a:ext cx="2268615" cy="677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Group 65b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878650" y="35615185"/>
                <a:ext cx="6087266" cy="32932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1" i="1" dirty="0" smtClean="0">
                    <a:solidFill>
                      <a:schemeClr val="bg1"/>
                    </a:solidFill>
                  </a:rPr>
                  <a:t>Algorithm MM</a:t>
                </a:r>
              </a:p>
              <a:p>
                <a:pPr/>
                <a:r>
                  <a:rPr lang="en-US" sz="280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≔0;</m:t>
                    </m:r>
                  </m:oMath>
                </a14:m>
                <a:endParaRPr lang="en-US" sz="2800" b="0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pPr/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𝒇𝒐𝒓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𝑖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𝒕𝒐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𝑛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𝒅𝒐</m:t>
                    </m:r>
                  </m:oMath>
                </a14:m>
                <a:endParaRPr lang="en-US" sz="2800" b="1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1:           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𝑚𝑜𝑑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2;</m:t>
                      </m:r>
                    </m:oMath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2:          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𝑆</m:t>
                          </m:r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𝑑𝑖𝑣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2+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;</m:t>
                      </m:r>
                    </m:oMath>
                  </m:oMathPara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𝒆𝒏𝒅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;</m:t>
                    </m:r>
                  </m:oMath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solidFill>
                          <a:schemeClr val="bg1"/>
                        </a:solidFill>
                        <a:latin typeface="Cambria Math" charset="0"/>
                      </a:rPr>
                      <m:t>   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𝒓𝒆𝒕𝒖𝒓𝒏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</m:oMath>
                </a14:m>
                <a:endParaRPr lang="en-US" sz="2800" b="0" dirty="0" smtClean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8650" y="35615185"/>
                <a:ext cx="6087266" cy="3293209"/>
              </a:xfrm>
              <a:prstGeom prst="rect">
                <a:avLst/>
              </a:prstGeom>
              <a:blipFill rotWithShape="0">
                <a:blip r:embed="rId5"/>
                <a:stretch>
                  <a:fillRect l="-3504" t="-3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7650" y="18455187"/>
            <a:ext cx="9050041" cy="31765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07979" y="18272254"/>
            <a:ext cx="6259254" cy="62592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19329" y="21796610"/>
            <a:ext cx="5946587" cy="206210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1" i="1" dirty="0" smtClean="0">
                <a:solidFill>
                  <a:schemeClr val="bg1"/>
                </a:solidFill>
              </a:rPr>
              <a:t>Shift Register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shift register is a series of flip flops that takes an input during the rising edge of a clock cycle.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36003" y="27958158"/>
            <a:ext cx="12183969" cy="10445472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700653" y="40570689"/>
            <a:ext cx="445723" cy="60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457</TotalTime>
  <Words>474</Words>
  <Application>Microsoft Macintosh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Cambria Math</vt:lpstr>
      <vt:lpstr>Arial</vt:lpstr>
      <vt:lpstr>Office Theme</vt:lpstr>
      <vt:lpstr>ALGORITHMS IN HARDWARE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bitches</dc:title>
  <dc:creator>Simon Karing</dc:creator>
  <cp:lastModifiedBy>Simon Karing</cp:lastModifiedBy>
  <cp:revision>69</cp:revision>
  <dcterms:created xsi:type="dcterms:W3CDTF">2017-05-15T11:08:25Z</dcterms:created>
  <dcterms:modified xsi:type="dcterms:W3CDTF">2017-05-31T11:44:27Z</dcterms:modified>
</cp:coreProperties>
</file>

<file path=docProps/thumbnail.jpeg>
</file>